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68" r:id="rId2"/>
    <p:sldId id="269" r:id="rId3"/>
    <p:sldId id="271" r:id="rId4"/>
    <p:sldId id="276" r:id="rId5"/>
    <p:sldId id="273" r:id="rId6"/>
    <p:sldId id="274" r:id="rId7"/>
    <p:sldId id="275" r:id="rId8"/>
    <p:sldId id="277" r:id="rId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C6466-E213-4972-A1C9-9FFCA814C787}" type="datetimeFigureOut">
              <a:rPr lang="th-TH" smtClean="0"/>
              <a:pPr/>
              <a:t>01/09/58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00268-9A30-4CA4-902A-D206E8EF9F66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87AA4-3975-4C84-8A92-950DBDDA7DC4}" type="datetimeFigureOut">
              <a:rPr lang="th-TH" smtClean="0"/>
              <a:pPr/>
              <a:t>01/09/58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F879-7E02-4D3B-AA99-706BF106EC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87AA4-3975-4C84-8A92-950DBDDA7DC4}" type="datetimeFigureOut">
              <a:rPr lang="th-TH" smtClean="0"/>
              <a:pPr/>
              <a:t>01/09/58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F879-7E02-4D3B-AA99-706BF106EC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87AA4-3975-4C84-8A92-950DBDDA7DC4}" type="datetimeFigureOut">
              <a:rPr lang="th-TH" smtClean="0"/>
              <a:pPr/>
              <a:t>01/09/58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F879-7E02-4D3B-AA99-706BF106EC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87AA4-3975-4C84-8A92-950DBDDA7DC4}" type="datetimeFigureOut">
              <a:rPr lang="th-TH" smtClean="0"/>
              <a:pPr/>
              <a:t>01/09/58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F879-7E02-4D3B-AA99-706BF106EC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87AA4-3975-4C84-8A92-950DBDDA7DC4}" type="datetimeFigureOut">
              <a:rPr lang="th-TH" smtClean="0"/>
              <a:pPr/>
              <a:t>01/09/58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F879-7E02-4D3B-AA99-706BF106EC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87AA4-3975-4C84-8A92-950DBDDA7DC4}" type="datetimeFigureOut">
              <a:rPr lang="th-TH" smtClean="0"/>
              <a:pPr/>
              <a:t>01/09/58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F879-7E02-4D3B-AA99-706BF106EC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87AA4-3975-4C84-8A92-950DBDDA7DC4}" type="datetimeFigureOut">
              <a:rPr lang="th-TH" smtClean="0"/>
              <a:pPr/>
              <a:t>01/09/58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F879-7E02-4D3B-AA99-706BF106EC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87AA4-3975-4C84-8A92-950DBDDA7DC4}" type="datetimeFigureOut">
              <a:rPr lang="th-TH" smtClean="0"/>
              <a:pPr/>
              <a:t>01/09/58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F879-7E02-4D3B-AA99-706BF106EC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87AA4-3975-4C84-8A92-950DBDDA7DC4}" type="datetimeFigureOut">
              <a:rPr lang="th-TH" smtClean="0"/>
              <a:pPr/>
              <a:t>01/09/58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F879-7E02-4D3B-AA99-706BF106EC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87AA4-3975-4C84-8A92-950DBDDA7DC4}" type="datetimeFigureOut">
              <a:rPr lang="th-TH" smtClean="0"/>
              <a:pPr/>
              <a:t>01/09/58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F879-7E02-4D3B-AA99-706BF106EC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87AA4-3975-4C84-8A92-950DBDDA7DC4}" type="datetimeFigureOut">
              <a:rPr lang="th-TH" smtClean="0"/>
              <a:pPr/>
              <a:t>01/09/58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CF879-7E02-4D3B-AA99-706BF106ECB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87AA4-3975-4C84-8A92-950DBDDA7DC4}" type="datetimeFigureOut">
              <a:rPr lang="th-TH" smtClean="0"/>
              <a:pPr/>
              <a:t>01/09/58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CF879-7E02-4D3B-AA99-706BF106ECB3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500166" y="428612"/>
            <a:ext cx="6786610" cy="11430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th-TH" b="1" dirty="0" smtClean="0">
                <a:cs typeface="JasmineUPC" pitchFamily="18" charset="-34"/>
              </a:rPr>
              <a:t>ประเด็นสำคัญที่ควรทราบเกี่ยวกับ</a:t>
            </a:r>
            <a:br>
              <a:rPr lang="th-TH" b="1" dirty="0" smtClean="0">
                <a:cs typeface="JasmineUPC" pitchFamily="18" charset="-34"/>
              </a:rPr>
            </a:br>
            <a:r>
              <a:rPr lang="th-TH" b="1" dirty="0" smtClean="0">
                <a:cs typeface="JasmineUPC" pitchFamily="18" charset="-34"/>
              </a:rPr>
              <a:t>ว 17/2552</a:t>
            </a:r>
            <a:endParaRPr lang="th-TH" b="1" dirty="0">
              <a:cs typeface="JasmineUPC" pitchFamily="18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4329130"/>
          </a:xfrm>
          <a:solidFill>
            <a:srgbClr val="00206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th-TH" sz="52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ประเด็นที่ 1</a:t>
            </a:r>
          </a:p>
          <a:p>
            <a:pPr lvl="0">
              <a:buNone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        การนับประสบการณ์การดำรงตำแหน่งของ ข้าราชการประเภทอื่น มานับรวมกับ</a:t>
            </a:r>
          </a:p>
          <a:p>
            <a:pPr lvl="0">
              <a:buNone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   ตำแหน่งครู เพื่อขอมี</a:t>
            </a:r>
            <a:r>
              <a:rPr lang="th-TH" sz="4800" b="1" dirty="0" err="1" smtClean="0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ฐานะครูชำนาญการ  </a:t>
            </a:r>
            <a:br>
              <a:rPr lang="th-TH" sz="48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จะนับมานับรวมได้หรือไม่ ถ้านับได้</a:t>
            </a:r>
          </a:p>
          <a:p>
            <a:pPr lvl="0">
              <a:buNone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   จะนับได้เท่าใด</a:t>
            </a:r>
            <a:endParaRPr lang="en-US" sz="48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14366" y="1000108"/>
            <a:ext cx="8229600" cy="4857784"/>
          </a:xfrm>
          <a:solidFill>
            <a:srgbClr val="00206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buNone/>
            </a:pP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ประเด็นที่ 2</a:t>
            </a:r>
          </a:p>
          <a:p>
            <a:pPr>
              <a:buNone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         </a:t>
            </a: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ผู้ที่จะยื่นขอมีหรือเลื่อน</a:t>
            </a:r>
            <a:r>
              <a:rPr lang="th-TH" sz="4400" b="1" dirty="0" err="1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ฐานะสูงขึ้น 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 สายงานการสอน จะต้องมีภาระงานสอนเท่าใด  และต้องทำการสอนในวิชา/กลุ่มสาระการเรียนรู้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  ที่เสนอขอจำนวนกี่ชั่วโมงต่อสัปดาห์</a:t>
            </a:r>
            <a:endParaRPr lang="en-US" sz="4400" dirty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642918"/>
            <a:ext cx="8143932" cy="5929330"/>
          </a:xfrm>
          <a:solidFill>
            <a:srgbClr val="00206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th-TH" sz="5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ประเด็นที่  3 การประเมินและการรายงานด้านที่ 3 ส่วนที่ 1</a:t>
            </a:r>
          </a:p>
          <a:p>
            <a:pPr>
              <a:buNone/>
            </a:pPr>
            <a:r>
              <a:rPr lang="th-TH" sz="4200" b="1" dirty="0" smtClean="0">
                <a:latin typeface="TH SarabunPSK" pitchFamily="34" charset="-34"/>
                <a:cs typeface="TH SarabunPSK" pitchFamily="34" charset="-34"/>
              </a:rPr>
              <a:t>       3.1 การประเมินด้านที่ 3 ส่วนที่ 1 สายงานการสอน ประเมินผลสัมฤทธิ์ทางการเรียน ซึ่งมีการประเมิน 3 ข้อ ๆ ละ 10 คะแนน รวม 30 คะแนน หากผู้ขอไม่ได้สอนชั้นที่มีผลการทดสอบระดับชาติ/ระดับประเทศ จะประเมินอย่างไร และจะปรับคะแนนหรือไม่อย่างไร</a:t>
            </a:r>
            <a:endParaRPr lang="en-US" sz="4200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200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000" b="1" dirty="0" smtClean="0">
              <a:cs typeface="JasmineUPC" pitchFamily="18" charset="-34"/>
            </a:endParaRPr>
          </a:p>
          <a:p>
            <a:pPr>
              <a:buNone/>
            </a:pPr>
            <a:r>
              <a:rPr lang="th-TH" sz="4000" b="1" dirty="0">
                <a:cs typeface="JasmineUPC" pitchFamily="18" charset="-34"/>
              </a:rPr>
              <a:t> </a:t>
            </a:r>
            <a:r>
              <a:rPr lang="th-TH" sz="4000" b="1" dirty="0" smtClean="0">
                <a:cs typeface="JasmineUPC" pitchFamily="18" charset="-34"/>
              </a:rPr>
              <a:t>   </a:t>
            </a:r>
            <a:endParaRPr lang="th-TH" sz="4000" b="1" dirty="0">
              <a:cs typeface="JasmineUPC" pitchFamily="18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928670"/>
            <a:ext cx="8143932" cy="5286412"/>
          </a:xfrm>
          <a:solidFill>
            <a:srgbClr val="00206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th-TH" sz="5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ประเด็นที่  3</a:t>
            </a:r>
          </a:p>
          <a:p>
            <a:pPr>
              <a:buNone/>
            </a:pPr>
            <a:r>
              <a:rPr lang="th-TH" sz="4200" b="1" dirty="0" smtClean="0">
                <a:latin typeface="TH SarabunPSK" pitchFamily="34" charset="-34"/>
                <a:cs typeface="TH SarabunPSK" pitchFamily="34" charset="-34"/>
              </a:rPr>
              <a:t>       3.2  ผู้บริหารสถานศึกษา ได้ย้ายมาปฏิบัติหน้าที่ในสถานศึกษาปัจจุบัน หลังจากที่สถานศึกษาได้ประเมินคุณภาพภายนอกของ สมศ.ไปแล้ว จะสามารถนำผลของ สมศ.มารายงานได้หรือไม่</a:t>
            </a:r>
            <a:endParaRPr lang="en-US" sz="4200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200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000" b="1" dirty="0" smtClean="0">
              <a:cs typeface="JasmineUPC" pitchFamily="18" charset="-34"/>
            </a:endParaRPr>
          </a:p>
          <a:p>
            <a:pPr>
              <a:buNone/>
            </a:pPr>
            <a:r>
              <a:rPr lang="th-TH" sz="4000" b="1" dirty="0">
                <a:cs typeface="JasmineUPC" pitchFamily="18" charset="-34"/>
              </a:rPr>
              <a:t> </a:t>
            </a:r>
            <a:r>
              <a:rPr lang="th-TH" sz="4000" b="1" dirty="0" smtClean="0">
                <a:cs typeface="JasmineUPC" pitchFamily="18" charset="-34"/>
              </a:rPr>
              <a:t>   </a:t>
            </a:r>
            <a:endParaRPr lang="th-TH" sz="4000" b="1" dirty="0">
              <a:cs typeface="JasmineUPC" pitchFamily="18" charset="-3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928670"/>
            <a:ext cx="8143932" cy="5286412"/>
          </a:xfrm>
          <a:solidFill>
            <a:srgbClr val="00206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ประเด็นที่ 4 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      การตั้งกรรมการชุดที่ 1 สายงานการสอน ประกอบด้วย 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       คนที่ 1 ผอ.สถานศึกษาของผู้ขอรับการประเมิน</a:t>
            </a:r>
            <a:endParaRPr lang="en-US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       คนที่ 2 ผู้ทรงคุณวุฒินอกสถานศึกษานั้น 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       คนที่ 3 ข้าราชการครูนอกสถานศึกษานั้นที่มี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ฐานะ</a:t>
            </a:r>
            <a:br>
              <a:rPr lang="th-TH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ไม่ต่ำกว่า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ฐานะครูเชี่ยวชาญ</a:t>
            </a:r>
          </a:p>
          <a:p>
            <a:pPr>
              <a:buNone/>
            </a:pP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        เนื่องจากไม่มีกรรมการคนที่ 3  จึงขอเสนอตั้งข้าราชการบำนาญ ซึ่งเคยดำรงตำแหน่งครู  </a:t>
            </a:r>
            <a:r>
              <a:rPr lang="th-TH" b="1" dirty="0" err="1" smtClean="0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ฐานะครูเชี่ยวชาญ ที่มีความรู้ความเชี่ยวชาญในวิชาที่เสนอขอเป็นกรรมการประเมินคนที่ 3 จะได้หรือไม่</a:t>
            </a:r>
            <a:endParaRPr lang="en-US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200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000" b="1" dirty="0" smtClean="0">
              <a:cs typeface="JasmineUPC" pitchFamily="18" charset="-34"/>
            </a:endParaRPr>
          </a:p>
          <a:p>
            <a:pPr>
              <a:buNone/>
            </a:pPr>
            <a:r>
              <a:rPr lang="th-TH" sz="4000" b="1" dirty="0">
                <a:cs typeface="JasmineUPC" pitchFamily="18" charset="-34"/>
              </a:rPr>
              <a:t> </a:t>
            </a:r>
            <a:r>
              <a:rPr lang="th-TH" sz="4000" b="1" dirty="0" smtClean="0">
                <a:cs typeface="JasmineUPC" pitchFamily="18" charset="-34"/>
              </a:rPr>
              <a:t>   </a:t>
            </a:r>
            <a:endParaRPr lang="th-TH" sz="4000" b="1" dirty="0">
              <a:cs typeface="JasmineUPC" pitchFamily="18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928670"/>
            <a:ext cx="8143932" cy="5286412"/>
          </a:xfrm>
          <a:solidFill>
            <a:srgbClr val="00206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ประเด็นที่ 5</a:t>
            </a:r>
          </a:p>
          <a:p>
            <a:pPr>
              <a:buNone/>
            </a:pPr>
            <a:r>
              <a:rPr lang="th-TH" b="1" dirty="0" smtClean="0"/>
              <a:t>           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ข้าราชการครูและบุคลากรทางการศึกษา ตำแหน่งครู </a:t>
            </a:r>
          </a:p>
          <a:p>
            <a:pPr>
              <a:buNone/>
            </a:pP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ขอมี</a:t>
            </a:r>
            <a:r>
              <a:rPr lang="th-TH" sz="3400" b="1" dirty="0" err="1" smtClean="0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ฐานะครูชำนาญการ ไม่มีผอ.สถานศึกษา และผู้ขอรับ</a:t>
            </a:r>
          </a:p>
          <a:p>
            <a:pPr>
              <a:buNone/>
            </a:pP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การประเมินเป็นครูเพียงคนเดียว ซึ่งปฏิบัติหน้าที่รักษาราชการแทน </a:t>
            </a:r>
          </a:p>
          <a:p>
            <a:pPr>
              <a:buNone/>
            </a:pP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ผอ.สถานศึกษาด้วย ขอหารือว่า</a:t>
            </a:r>
            <a:endParaRPr lang="en-US" sz="3400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th-TH" sz="3400" b="1" dirty="0" smtClean="0">
                <a:latin typeface="TH SarabunPSK" pitchFamily="34" charset="-34"/>
                <a:cs typeface="TH SarabunPSK" pitchFamily="34" charset="-34"/>
              </a:rPr>
              <a:t>           - ใครจะเป็นผู้รับรองข้อมูลในแบบเสนอขอรับการประเมิน	  - จะแต่งตั้งบุคคลใดเป็นคณะกรรมการประเมิน</a:t>
            </a:r>
            <a:endParaRPr lang="en-US" sz="3400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200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000" b="1" dirty="0" smtClean="0">
              <a:cs typeface="JasmineUPC" pitchFamily="18" charset="-34"/>
            </a:endParaRPr>
          </a:p>
          <a:p>
            <a:pPr>
              <a:buNone/>
            </a:pPr>
            <a:r>
              <a:rPr lang="th-TH" sz="4000" b="1" dirty="0">
                <a:cs typeface="JasmineUPC" pitchFamily="18" charset="-34"/>
              </a:rPr>
              <a:t> </a:t>
            </a:r>
            <a:r>
              <a:rPr lang="th-TH" sz="4000" b="1" dirty="0" smtClean="0">
                <a:cs typeface="JasmineUPC" pitchFamily="18" charset="-34"/>
              </a:rPr>
              <a:t>   </a:t>
            </a:r>
            <a:endParaRPr lang="th-TH" sz="4000" b="1" dirty="0">
              <a:cs typeface="JasmineUPC" pitchFamily="18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928670"/>
            <a:ext cx="8143932" cy="5286412"/>
          </a:xfrm>
          <a:solidFill>
            <a:srgbClr val="00206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ประเด็นที่ 6</a:t>
            </a:r>
          </a:p>
          <a:p>
            <a:pPr>
              <a:buNone/>
            </a:pPr>
            <a:r>
              <a:rPr lang="th-TH" b="1" dirty="0" smtClean="0"/>
              <a:t>         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ข้าราชการครูและบุคลากรทางการศึกษา ได้ยื่นขอเลื่อน</a:t>
            </a:r>
            <a:br>
              <a:rPr lang="th-TH" sz="36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ฐานะ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ชนพ.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ไว้ที่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สพท.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แห่งหนึ่ง ต่อเมื่อได้ย้ายไป 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สพท.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36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แห่งใหม่ อ.ก.ค.ศ.เขตพื้นที่การศึกษาเดิมอนุมัติผลการประเมินย้อนหลังไปตั้งแต่งวันที่อยู่ 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สพท.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แห่งเดิม  หารือว่าผู้มีอำนาจ</a:t>
            </a:r>
            <a:br>
              <a:rPr lang="th-TH" sz="36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ตามมาตรา 53 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สพท.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เขตใดเป็นผู้มีอำนาจสั่งแต่งตั้ง</a:t>
            </a:r>
            <a:endParaRPr lang="en-US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200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000" b="1" dirty="0" smtClean="0">
              <a:cs typeface="JasmineUPC" pitchFamily="18" charset="-34"/>
            </a:endParaRPr>
          </a:p>
          <a:p>
            <a:pPr>
              <a:buNone/>
            </a:pPr>
            <a:r>
              <a:rPr lang="th-TH" sz="4000" b="1" dirty="0">
                <a:cs typeface="JasmineUPC" pitchFamily="18" charset="-34"/>
              </a:rPr>
              <a:t> </a:t>
            </a:r>
            <a:r>
              <a:rPr lang="th-TH" sz="4000" b="1" dirty="0" smtClean="0">
                <a:cs typeface="JasmineUPC" pitchFamily="18" charset="-34"/>
              </a:rPr>
              <a:t>   </a:t>
            </a:r>
            <a:endParaRPr lang="th-TH" sz="4000" b="1" dirty="0">
              <a:cs typeface="JasmineUPC" pitchFamily="18" charset="-3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928670"/>
            <a:ext cx="8143932" cy="5286412"/>
          </a:xfrm>
          <a:solidFill>
            <a:srgbClr val="002060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ประเด็นที่ </a:t>
            </a: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7 การแต่งตั้งและการยื่นขอมี</a:t>
            </a:r>
            <a:r>
              <a:rPr lang="th-TH" sz="4400" b="1" dirty="0" err="1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ฐานะ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              </a:t>
            </a:r>
            <a:r>
              <a:rPr lang="th-TH" sz="4400" b="1" dirty="0" smtClean="0">
                <a:solidFill>
                  <a:srgbClr val="FFFF00"/>
                </a:solidFill>
                <a:latin typeface="TH SarabunPSK" pitchFamily="34" charset="-34"/>
                <a:cs typeface="TH SarabunPSK" pitchFamily="34" charset="-34"/>
              </a:rPr>
              <a:t>ชำนาญการ</a:t>
            </a:r>
            <a:endParaRPr lang="th-TH" sz="4400" b="1" dirty="0" smtClean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th-TH" b="1" dirty="0" smtClean="0"/>
              <a:t>          1.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ครูผู้ช่วยที่บรรจุ หลังวันที่ 21 ก.พ. 2551 ผ่านการพัฒนาความพร้อมและพัฒนาอย่างเข้ม 2 ปี แล้ว จะได้รับการแต่งตั้งให้ดำรงตำแหน่งครูวันใด</a:t>
            </a:r>
          </a:p>
          <a:p>
            <a:pPr>
              <a:buNone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         2. ถ้าจะยื่นขอ</a:t>
            </a:r>
            <a:r>
              <a:rPr lang="th-TH" sz="3600" b="1" dirty="0" err="1" smtClean="0"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ฐานะครูชำนาญการ จะนับระยะเวลาตั้งแต่วันที่เท่าไร</a:t>
            </a:r>
            <a:endParaRPr lang="en-US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200" b="1" dirty="0" smtClean="0"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000" b="1" dirty="0" smtClean="0">
              <a:cs typeface="JasmineUPC" pitchFamily="18" charset="-34"/>
            </a:endParaRPr>
          </a:p>
          <a:p>
            <a:pPr>
              <a:buNone/>
            </a:pPr>
            <a:r>
              <a:rPr lang="th-TH" sz="4000" b="1" dirty="0">
                <a:cs typeface="JasmineUPC" pitchFamily="18" charset="-34"/>
              </a:rPr>
              <a:t> </a:t>
            </a:r>
            <a:r>
              <a:rPr lang="th-TH" sz="4000" b="1" dirty="0" smtClean="0">
                <a:cs typeface="JasmineUPC" pitchFamily="18" charset="-34"/>
              </a:rPr>
              <a:t>   </a:t>
            </a:r>
            <a:endParaRPr lang="th-TH" sz="4000" b="1" dirty="0">
              <a:cs typeface="JasmineUPC" pitchFamily="18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กำหนดเอง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FE19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388</TotalTime>
  <Words>378</Words>
  <Application>Microsoft Office PowerPoint</Application>
  <PresentationFormat>นำเสนอทางหน้าจอ (4:3)</PresentationFormat>
  <Paragraphs>49</Paragraphs>
  <Slides>8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8</vt:i4>
      </vt:variant>
    </vt:vector>
  </HeadingPairs>
  <TitlesOfParts>
    <vt:vector size="9" baseType="lpstr">
      <vt:lpstr>ชุดรูปแบบของ Office</vt:lpstr>
      <vt:lpstr>ประเด็นสำคัญที่ควรทราบเกี่ยวกับ ว 17/2552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การเปรียบเทียบ   ว 17/2552, ว 13/2556, ว 7/2558</dc:title>
  <dc:creator>admin</dc:creator>
  <cp:lastModifiedBy>DELLi3</cp:lastModifiedBy>
  <cp:revision>62</cp:revision>
  <dcterms:created xsi:type="dcterms:W3CDTF">2015-08-07T04:01:01Z</dcterms:created>
  <dcterms:modified xsi:type="dcterms:W3CDTF">2015-09-01T05:07:48Z</dcterms:modified>
</cp:coreProperties>
</file>